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9723ac705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9723ac705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ea85923959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ea85923959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9723ac705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9723ac705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ea8592395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ea8592395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ea8592395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ea8592395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978c80bbbb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978c80bbbb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ea8592395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ea8592395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ea85923959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ea85923959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9723ac705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9723ac705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Char char="●"/>
            </a:pPr>
            <a:r>
              <a:rPr lang="en-GB" sz="1800">
                <a:solidFill>
                  <a:schemeClr val="dk1"/>
                </a:solidFill>
              </a:rPr>
              <a:t>Motivation: Challenges in medical image analysis, particularly in mitochondrial research, driven by the importance of mitochondria in cellular function and disease research.</a:t>
            </a:r>
            <a:endParaRPr sz="1800">
              <a:solidFill>
                <a:schemeClr val="dk1"/>
              </a:solidFill>
            </a:endParaRPr>
          </a:p>
          <a:p>
            <a:pPr indent="-342900" lvl="0" marL="457200" rtl="0" algn="l">
              <a:lnSpc>
                <a:spcPct val="115000"/>
              </a:lnSpc>
              <a:spcBef>
                <a:spcPts val="1000"/>
              </a:spcBef>
              <a:spcAft>
                <a:spcPts val="0"/>
              </a:spcAft>
              <a:buClr>
                <a:schemeClr val="dk1"/>
              </a:buClr>
              <a:buSzPts val="1800"/>
              <a:buChar char="●"/>
            </a:pPr>
            <a:r>
              <a:rPr lang="en-GB" sz="1800">
                <a:solidFill>
                  <a:schemeClr val="dk1"/>
                </a:solidFill>
              </a:rPr>
              <a:t>SAM's Limitation: SAM lacks accuracy in medical image analysis, especially with complex structures like mitochondria.</a:t>
            </a:r>
            <a:endParaRPr sz="1800">
              <a:solidFill>
                <a:schemeClr val="dk1"/>
              </a:solidFill>
            </a:endParaRPr>
          </a:p>
          <a:p>
            <a:pPr indent="-342900" lvl="0" marL="457200" rtl="0" algn="l">
              <a:lnSpc>
                <a:spcPct val="115000"/>
              </a:lnSpc>
              <a:spcBef>
                <a:spcPts val="1000"/>
              </a:spcBef>
              <a:spcAft>
                <a:spcPts val="0"/>
              </a:spcAft>
              <a:buClr>
                <a:schemeClr val="dk1"/>
              </a:buClr>
              <a:buSzPts val="1800"/>
              <a:buChar char="●"/>
            </a:pPr>
            <a:r>
              <a:rPr lang="en-GB" sz="1800">
                <a:solidFill>
                  <a:schemeClr val="dk1"/>
                </a:solidFill>
              </a:rPr>
              <a:t>Fine-Tuning Necessity: Adjusting the model is crucial to meet the specific demands of this domain.</a:t>
            </a:r>
            <a:endParaRPr sz="1800">
              <a:solidFill>
                <a:schemeClr val="dk1"/>
              </a:solidFill>
            </a:endParaRPr>
          </a:p>
          <a:p>
            <a:pPr indent="0" lvl="0" marL="0" rtl="0" algn="l">
              <a:spcBef>
                <a:spcPts val="10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ea8592395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ea8592395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Char char="●"/>
            </a:pPr>
            <a:r>
              <a:rPr lang="en-GB" sz="1800">
                <a:solidFill>
                  <a:schemeClr val="dk1"/>
                </a:solidFill>
              </a:rPr>
              <a:t>Motivation: Challenges in medical image analysis, particularly in mitochondrial research, driven by the importance of mitochondria in cellular function and disease research.</a:t>
            </a:r>
            <a:endParaRPr sz="1800">
              <a:solidFill>
                <a:schemeClr val="dk1"/>
              </a:solidFill>
            </a:endParaRPr>
          </a:p>
          <a:p>
            <a:pPr indent="-342900" lvl="0" marL="457200" rtl="0" algn="l">
              <a:lnSpc>
                <a:spcPct val="115000"/>
              </a:lnSpc>
              <a:spcBef>
                <a:spcPts val="1000"/>
              </a:spcBef>
              <a:spcAft>
                <a:spcPts val="0"/>
              </a:spcAft>
              <a:buClr>
                <a:schemeClr val="dk1"/>
              </a:buClr>
              <a:buSzPts val="1800"/>
              <a:buChar char="●"/>
            </a:pPr>
            <a:r>
              <a:rPr lang="en-GB" sz="1800">
                <a:solidFill>
                  <a:schemeClr val="dk1"/>
                </a:solidFill>
              </a:rPr>
              <a:t>SAM's Limitation: SAM lacks accuracy in medical image analysis, especially with complex structures like mitochondria.</a:t>
            </a:r>
            <a:endParaRPr sz="1800">
              <a:solidFill>
                <a:schemeClr val="dk1"/>
              </a:solidFill>
            </a:endParaRPr>
          </a:p>
          <a:p>
            <a:pPr indent="-342900" lvl="0" marL="457200" rtl="0" algn="l">
              <a:lnSpc>
                <a:spcPct val="115000"/>
              </a:lnSpc>
              <a:spcBef>
                <a:spcPts val="1000"/>
              </a:spcBef>
              <a:spcAft>
                <a:spcPts val="0"/>
              </a:spcAft>
              <a:buClr>
                <a:schemeClr val="dk1"/>
              </a:buClr>
              <a:buSzPts val="1800"/>
              <a:buChar char="●"/>
            </a:pPr>
            <a:r>
              <a:rPr lang="en-GB" sz="1800">
                <a:solidFill>
                  <a:schemeClr val="dk1"/>
                </a:solidFill>
              </a:rPr>
              <a:t>Fine-Tuning Necessity: Adjusting the model is crucial to meet the specific demands of this domain.</a:t>
            </a:r>
            <a:endParaRPr sz="1800">
              <a:solidFill>
                <a:schemeClr val="dk1"/>
              </a:solidFill>
            </a:endParaRPr>
          </a:p>
          <a:p>
            <a:pPr indent="0" lvl="0" marL="0" rtl="0" algn="l">
              <a:spcBef>
                <a:spcPts val="10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9723ac705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9723ac705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595959"/>
              </a:buClr>
              <a:buSzPts val="1800"/>
              <a:buChar char="●"/>
            </a:pPr>
            <a:r>
              <a:rPr lang="en-GB" sz="1800">
                <a:solidFill>
                  <a:srgbClr val="595959"/>
                </a:solidFill>
              </a:rPr>
              <a:t>Dataset: The dataset represents a 5x5x5µm section taken from the CA1 hippocampus region of the brain.</a:t>
            </a:r>
            <a:endParaRPr sz="1800">
              <a:solidFill>
                <a:srgbClr val="595959"/>
              </a:solidFill>
            </a:endParaRPr>
          </a:p>
          <a:p>
            <a:pPr indent="-342900" lvl="0" marL="457200" rtl="0" algn="l">
              <a:lnSpc>
                <a:spcPct val="115000"/>
              </a:lnSpc>
              <a:spcBef>
                <a:spcPts val="1000"/>
              </a:spcBef>
              <a:spcAft>
                <a:spcPts val="0"/>
              </a:spcAft>
              <a:buClr>
                <a:srgbClr val="595959"/>
              </a:buClr>
              <a:buSzPts val="1800"/>
              <a:buChar char="●"/>
            </a:pPr>
            <a:r>
              <a:rPr lang="en-GB" sz="1800">
                <a:solidFill>
                  <a:srgbClr val="595959"/>
                </a:solidFill>
              </a:rPr>
              <a:t>Data preparation: </a:t>
            </a:r>
            <a:endParaRPr sz="1800">
              <a:solidFill>
                <a:srgbClr val="595959"/>
              </a:solidFill>
            </a:endParaRPr>
          </a:p>
          <a:p>
            <a:pPr indent="-314325" lvl="1" marL="914400" rtl="0" algn="l">
              <a:lnSpc>
                <a:spcPct val="115000"/>
              </a:lnSpc>
              <a:spcBef>
                <a:spcPts val="1000"/>
              </a:spcBef>
              <a:spcAft>
                <a:spcPts val="0"/>
              </a:spcAft>
              <a:buClr>
                <a:srgbClr val="212121"/>
              </a:buClr>
              <a:buSzPts val="1350"/>
              <a:buChar char="○"/>
            </a:pPr>
            <a:r>
              <a:rPr lang="en-GB" sz="1400">
                <a:solidFill>
                  <a:srgbClr val="595959"/>
                </a:solidFill>
              </a:rPr>
              <a:t>Dividing an image into patches from number of training images: 165 image size: (768, 1024) to number of training images: 1980 image size: (256, 256)</a:t>
            </a:r>
            <a:endParaRPr sz="1800">
              <a:solidFill>
                <a:srgbClr val="595959"/>
              </a:solidFill>
            </a:endParaRPr>
          </a:p>
          <a:p>
            <a:pPr indent="-314325" lvl="1" marL="914400" rtl="0" algn="l">
              <a:lnSpc>
                <a:spcPct val="115000"/>
              </a:lnSpc>
              <a:spcBef>
                <a:spcPts val="1000"/>
              </a:spcBef>
              <a:spcAft>
                <a:spcPts val="0"/>
              </a:spcAft>
              <a:buClr>
                <a:srgbClr val="212121"/>
              </a:buClr>
              <a:buSzPts val="1350"/>
              <a:buChar char="○"/>
            </a:pPr>
            <a:r>
              <a:rPr lang="en-GB" sz="1400">
                <a:solidFill>
                  <a:srgbClr val="595959"/>
                </a:solidFill>
              </a:rPr>
              <a:t>Rescale: </a:t>
            </a:r>
            <a:endParaRPr sz="1400">
              <a:solidFill>
                <a:srgbClr val="595959"/>
              </a:solidFill>
            </a:endParaRPr>
          </a:p>
          <a:p>
            <a:pPr indent="-317500" lvl="2" marL="1371600" rtl="0" algn="l">
              <a:lnSpc>
                <a:spcPct val="115000"/>
              </a:lnSpc>
              <a:spcBef>
                <a:spcPts val="1000"/>
              </a:spcBef>
              <a:spcAft>
                <a:spcPts val="0"/>
              </a:spcAft>
              <a:buClr>
                <a:srgbClr val="595959"/>
              </a:buClr>
              <a:buSzPts val="1400"/>
              <a:buChar char="■"/>
            </a:pPr>
            <a:r>
              <a:rPr lang="en-GB" sz="1400">
                <a:solidFill>
                  <a:srgbClr val="595959"/>
                </a:solidFill>
              </a:rPr>
              <a:t>Image (0,255)</a:t>
            </a:r>
            <a:endParaRPr sz="1400">
              <a:solidFill>
                <a:srgbClr val="595959"/>
              </a:solidFill>
            </a:endParaRPr>
          </a:p>
          <a:p>
            <a:pPr indent="-317500" lvl="2" marL="1371600" rtl="0" algn="l">
              <a:lnSpc>
                <a:spcPct val="115000"/>
              </a:lnSpc>
              <a:spcBef>
                <a:spcPts val="1000"/>
              </a:spcBef>
              <a:spcAft>
                <a:spcPts val="1000"/>
              </a:spcAft>
              <a:buClr>
                <a:srgbClr val="595959"/>
              </a:buClr>
              <a:buSzPts val="1400"/>
              <a:buChar char="■"/>
            </a:pPr>
            <a:r>
              <a:rPr lang="en-GB" sz="1400">
                <a:solidFill>
                  <a:srgbClr val="595959"/>
                </a:solidFill>
              </a:rPr>
              <a:t>Mask (0,1)</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9723ac705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9723ac705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Segment Anything Model (SAM): a new AI model from Meta AI that can "cut out" any object, in any image.</a:t>
            </a:r>
            <a:endParaRPr/>
          </a:p>
          <a:p>
            <a:pPr indent="0" lvl="0" marL="0" rtl="0" algn="l">
              <a:spcBef>
                <a:spcPts val="0"/>
              </a:spcBef>
              <a:spcAft>
                <a:spcPts val="0"/>
              </a:spcAft>
              <a:buClr>
                <a:schemeClr val="dk1"/>
              </a:buClr>
              <a:buSzPts val="1100"/>
              <a:buFont typeface="Arial"/>
              <a:buNone/>
            </a:pPr>
            <a:r>
              <a:rPr lang="en-GB"/>
              <a:t>It was trained over 11M images, 1B+ masks</a:t>
            </a:r>
            <a:endParaRPr/>
          </a:p>
          <a:p>
            <a:pPr indent="0" lvl="0" marL="0" rtl="0" algn="l">
              <a:spcBef>
                <a:spcPts val="0"/>
              </a:spcBef>
              <a:spcAft>
                <a:spcPts val="0"/>
              </a:spcAft>
              <a:buNone/>
            </a:pPr>
            <a:r>
              <a:rPr lang="en-GB"/>
              <a:t>It is designed to take human prompts, in form of points, bounding box or even text prompt describing what should be segmented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9723ac7056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9723ac7056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Zero-shot generalization: SAM can be used to segment objects that it has never seen before, without the need for additional training.</a:t>
            </a:r>
            <a:endParaRPr/>
          </a:p>
          <a:p>
            <a:pPr indent="0" lvl="0" marL="0" rtl="0" algn="l">
              <a:spcBef>
                <a:spcPts val="0"/>
              </a:spcBef>
              <a:spcAft>
                <a:spcPts val="0"/>
              </a:spcAft>
              <a:buClr>
                <a:schemeClr val="dk1"/>
              </a:buClr>
              <a:buSzPts val="1100"/>
              <a:buFont typeface="Arial"/>
              <a:buNone/>
            </a:pPr>
            <a:r>
              <a:rPr lang="en-GB"/>
              <a:t>Flexible prompting: SAM can be prompted with a variety of input, including points, boxes, and text descriptions.</a:t>
            </a:r>
            <a:endParaRPr/>
          </a:p>
          <a:p>
            <a:pPr indent="0" lvl="0" marL="0" rtl="0" algn="l">
              <a:spcBef>
                <a:spcPts val="0"/>
              </a:spcBef>
              <a:spcAft>
                <a:spcPts val="0"/>
              </a:spcAft>
              <a:buClr>
                <a:schemeClr val="dk1"/>
              </a:buClr>
              <a:buSzPts val="1100"/>
              <a:buFont typeface="Arial"/>
              <a:buNone/>
            </a:pPr>
            <a:r>
              <a:rPr lang="en-GB"/>
              <a:t>Real-time mask computation: SAM can generate masks for objects in real time. This makes SAM ideal for applications where it is necessary to segment objects quickly, such as autonomous driving and robotics.</a:t>
            </a:r>
            <a:endParaRPr/>
          </a:p>
          <a:p>
            <a:pPr indent="0" lvl="0" marL="0" rtl="0" algn="l">
              <a:spcBef>
                <a:spcPts val="0"/>
              </a:spcBef>
              <a:spcAft>
                <a:spcPts val="0"/>
              </a:spcAft>
              <a:buClr>
                <a:schemeClr val="dk1"/>
              </a:buClr>
              <a:buSzPts val="1100"/>
              <a:buFont typeface="Arial"/>
              <a:buNone/>
            </a:pPr>
            <a:r>
              <a:rPr lang="en-GB"/>
              <a:t>Ambiguity awareness: SAM is aware of the ambiguity of objects in images. This means that SAM can generate masks for objects even when they are partially occluded or overlapping with other objects</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9723ac70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9723ac70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595959"/>
              </a:buClr>
              <a:buSzPts val="1200"/>
              <a:buChar char="●"/>
            </a:pPr>
            <a:r>
              <a:rPr lang="en-GB" sz="1200">
                <a:solidFill>
                  <a:srgbClr val="595959"/>
                </a:solidFill>
              </a:rPr>
              <a:t>Image encoder: Encoding the image into a high-dimensional vector representation (image embedding). </a:t>
            </a:r>
            <a:endParaRPr sz="1200">
              <a:solidFill>
                <a:srgbClr val="595959"/>
              </a:solidFill>
            </a:endParaRPr>
          </a:p>
          <a:p>
            <a:pPr indent="-304800" lvl="0" marL="457200" rtl="0" algn="l">
              <a:lnSpc>
                <a:spcPct val="115000"/>
              </a:lnSpc>
              <a:spcBef>
                <a:spcPts val="1000"/>
              </a:spcBef>
              <a:spcAft>
                <a:spcPts val="0"/>
              </a:spcAft>
              <a:buClr>
                <a:srgbClr val="595959"/>
              </a:buClr>
              <a:buSzPts val="1200"/>
              <a:buChar char="●"/>
            </a:pPr>
            <a:r>
              <a:rPr lang="en-GB" sz="1200">
                <a:solidFill>
                  <a:srgbClr val="595959"/>
                </a:solidFill>
              </a:rPr>
              <a:t>Prompt encoder: Encoding the prompt (bounding box) from a spatial representation to be a vectorial representation to be summed with the Image embedding</a:t>
            </a:r>
            <a:endParaRPr sz="1200">
              <a:solidFill>
                <a:srgbClr val="595959"/>
              </a:solidFill>
            </a:endParaRPr>
          </a:p>
          <a:p>
            <a:pPr indent="-304800" lvl="0" marL="457200" rtl="0" algn="l">
              <a:lnSpc>
                <a:spcPct val="115000"/>
              </a:lnSpc>
              <a:spcBef>
                <a:spcPts val="1000"/>
              </a:spcBef>
              <a:spcAft>
                <a:spcPts val="1000"/>
              </a:spcAft>
              <a:buClr>
                <a:srgbClr val="595959"/>
              </a:buClr>
              <a:buSzPts val="1200"/>
              <a:buChar char="●"/>
            </a:pPr>
            <a:r>
              <a:rPr lang="en-GB" sz="1200">
                <a:solidFill>
                  <a:srgbClr val="595959"/>
                </a:solidFill>
              </a:rPr>
              <a:t>Mask decoder: generates a mask using the image embedding, prompt embeddings, and an output token then calculates the likelihood of the mask foreground at each location in the image</a:t>
            </a:r>
            <a:endParaRPr sz="5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ea8592395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ea8592395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ea85923959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ea85923959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1" marL="914400" rtl="0" algn="l">
              <a:lnSpc>
                <a:spcPct val="115000"/>
              </a:lnSpc>
              <a:spcBef>
                <a:spcPts val="0"/>
              </a:spcBef>
              <a:spcAft>
                <a:spcPts val="0"/>
              </a:spcAft>
              <a:buClr>
                <a:srgbClr val="595959"/>
              </a:buClr>
              <a:buSzPts val="1400"/>
              <a:buChar char="○"/>
            </a:pPr>
            <a:r>
              <a:rPr lang="en-GB" sz="1400">
                <a:solidFill>
                  <a:srgbClr val="595959"/>
                </a:solidFill>
              </a:rPr>
              <a:t>To make minimal adjustments while preserving the pre-trained knowledge. This allows for subtle parameter updates without additional weight decay regularization.</a:t>
            </a:r>
            <a:endParaRPr sz="1400">
              <a:solidFill>
                <a:srgbClr val="595959"/>
              </a:solidFill>
            </a:endParaRPr>
          </a:p>
          <a:p>
            <a:pPr indent="-317500" lvl="1" marL="914400" rtl="0" algn="l">
              <a:lnSpc>
                <a:spcPct val="115000"/>
              </a:lnSpc>
              <a:spcBef>
                <a:spcPts val="1000"/>
              </a:spcBef>
              <a:spcAft>
                <a:spcPts val="1000"/>
              </a:spcAft>
              <a:buClr>
                <a:srgbClr val="595959"/>
              </a:buClr>
              <a:buSzPts val="1400"/>
              <a:buChar char="○"/>
            </a:pPr>
            <a:r>
              <a:rPr lang="en-GB" sz="1400">
                <a:solidFill>
                  <a:srgbClr val="595959"/>
                </a:solidFill>
              </a:rPr>
              <a:t>ensures the model excels in pixel-wise accuracy and object separation, striking a balance between classifying pixels and delineating object boundaries.</a:t>
            </a:r>
            <a:endParaRPr sz="1400">
              <a:solidFill>
                <a:srgbClr val="595959"/>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5340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b="1" lang="en-GB" sz="3380">
                <a:solidFill>
                  <a:schemeClr val="lt1"/>
                </a:solidFill>
              </a:rPr>
              <a:t>Segment Anything Model Fine-</a:t>
            </a:r>
            <a:r>
              <a:rPr b="1" lang="en-GB" sz="3380">
                <a:solidFill>
                  <a:schemeClr val="lt1"/>
                </a:solidFill>
              </a:rPr>
              <a:t>tuning</a:t>
            </a:r>
            <a:r>
              <a:rPr b="1" lang="en-GB" sz="3380">
                <a:solidFill>
                  <a:schemeClr val="lt1"/>
                </a:solidFill>
              </a:rPr>
              <a:t> on Electron Microscopic Images of Cells' Mitochondria</a:t>
            </a:r>
            <a:endParaRPr b="1" sz="3380">
              <a:solidFill>
                <a:schemeClr val="lt1"/>
              </a:solidFill>
            </a:endParaRPr>
          </a:p>
        </p:txBody>
      </p:sp>
      <p:sp>
        <p:nvSpPr>
          <p:cNvPr id="55" name="Google Shape;55;p13"/>
          <p:cNvSpPr txBox="1"/>
          <p:nvPr>
            <p:ph idx="1" type="subTitle"/>
          </p:nvPr>
        </p:nvSpPr>
        <p:spPr>
          <a:xfrm>
            <a:off x="2441850" y="2508200"/>
            <a:ext cx="4260300" cy="205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b="1" lang="en-GB">
                <a:solidFill>
                  <a:schemeClr val="lt1"/>
                </a:solidFill>
              </a:rPr>
              <a:t>Amr MOHAMED</a:t>
            </a:r>
            <a:endParaRPr b="1">
              <a:solidFill>
                <a:schemeClr val="lt1"/>
              </a:solidFill>
            </a:endParaRPr>
          </a:p>
          <a:p>
            <a:pPr indent="0" lvl="0" marL="0" rtl="0" algn="ctr">
              <a:spcBef>
                <a:spcPts val="0"/>
              </a:spcBef>
              <a:spcAft>
                <a:spcPts val="0"/>
              </a:spcAft>
              <a:buNone/>
            </a:pPr>
            <a:r>
              <a:rPr b="1" lang="en-GB">
                <a:solidFill>
                  <a:schemeClr val="lt1"/>
                </a:solidFill>
              </a:rPr>
              <a:t> Anh Thu DOAN</a:t>
            </a:r>
            <a:endParaRPr b="1">
              <a:solidFill>
                <a:schemeClr val="lt1"/>
              </a:solidFill>
            </a:endParaRPr>
          </a:p>
          <a:p>
            <a:pPr indent="0" lvl="0" marL="0" rtl="0" algn="ctr">
              <a:spcBef>
                <a:spcPts val="0"/>
              </a:spcBef>
              <a:spcAft>
                <a:spcPts val="0"/>
              </a:spcAft>
              <a:buNone/>
            </a:pPr>
            <a:r>
              <a:rPr b="1" lang="en-GB">
                <a:solidFill>
                  <a:schemeClr val="lt1"/>
                </a:solidFill>
              </a:rPr>
              <a:t> Gwendal AUPHAN</a:t>
            </a:r>
            <a:endParaRPr b="1">
              <a:solidFill>
                <a:schemeClr val="lt1"/>
              </a:solidFill>
            </a:endParaRPr>
          </a:p>
          <a:p>
            <a:pPr indent="0" lvl="0" marL="0" rtl="0" algn="ctr">
              <a:spcBef>
                <a:spcPts val="0"/>
              </a:spcBef>
              <a:spcAft>
                <a:spcPts val="0"/>
              </a:spcAft>
              <a:buNone/>
            </a:pPr>
            <a:r>
              <a:rPr b="1" lang="en-GB">
                <a:solidFill>
                  <a:schemeClr val="lt1"/>
                </a:solidFill>
              </a:rPr>
              <a:t>ING3 - Option IA - Group 2</a:t>
            </a:r>
            <a:endParaRPr b="1">
              <a:solidFill>
                <a:schemeClr val="lt1"/>
              </a:solidFill>
            </a:endParaRPr>
          </a:p>
          <a:p>
            <a:pPr indent="0" lvl="0" marL="0" rtl="0" algn="ctr">
              <a:spcBef>
                <a:spcPts val="0"/>
              </a:spcBef>
              <a:spcAft>
                <a:spcPts val="0"/>
              </a:spcAft>
              <a:buNone/>
            </a:pPr>
            <a:r>
              <a:rPr b="1" lang="en-GB">
                <a:solidFill>
                  <a:schemeClr val="lt1"/>
                </a:solidFill>
              </a:rPr>
              <a:t>AI Based Image Processing</a:t>
            </a:r>
            <a:endParaRPr b="1">
              <a:solidFill>
                <a:schemeClr val="lt1"/>
              </a:solidFill>
            </a:endParaRPr>
          </a:p>
          <a:p>
            <a:pPr indent="0" lvl="0" marL="0" rtl="0" algn="ctr">
              <a:spcBef>
                <a:spcPts val="0"/>
              </a:spcBef>
              <a:spcAft>
                <a:spcPts val="0"/>
              </a:spcAft>
              <a:buNone/>
            </a:pPr>
            <a:r>
              <a:rPr b="1" lang="en-GB">
                <a:solidFill>
                  <a:schemeClr val="lt1"/>
                </a:solidFill>
              </a:rPr>
              <a:t>06/11/2023</a:t>
            </a:r>
            <a:endParaRPr b="1">
              <a:solidFill>
                <a:schemeClr val="lt1"/>
              </a:solidFill>
            </a:endParaRPr>
          </a:p>
        </p:txBody>
      </p:sp>
      <p:sp>
        <p:nvSpPr>
          <p:cNvPr id="56" name="Google Shape;56;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11700" y="225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Evaluation</a:t>
            </a:r>
            <a:endParaRPr/>
          </a:p>
          <a:p>
            <a:pPr indent="0" lvl="0" marL="0" rtl="0" algn="l">
              <a:spcBef>
                <a:spcPts val="0"/>
              </a:spcBef>
              <a:spcAft>
                <a:spcPts val="0"/>
              </a:spcAft>
              <a:buNone/>
            </a:pPr>
            <a:r>
              <a:t/>
            </a:r>
            <a:endParaRPr/>
          </a:p>
        </p:txBody>
      </p:sp>
      <p:sp>
        <p:nvSpPr>
          <p:cNvPr id="124" name="Google Shape;124;p22"/>
          <p:cNvSpPr txBox="1"/>
          <p:nvPr>
            <p:ph idx="1" type="body"/>
          </p:nvPr>
        </p:nvSpPr>
        <p:spPr>
          <a:xfrm>
            <a:off x="255550" y="864750"/>
            <a:ext cx="8520600" cy="4002600"/>
          </a:xfrm>
          <a:prstGeom prst="rect">
            <a:avLst/>
          </a:prstGeom>
        </p:spPr>
        <p:txBody>
          <a:bodyPr anchorCtr="0" anchor="t" bIns="91425" lIns="91425" spcFirstLastPara="1" rIns="91425" wrap="square" tIns="91425">
            <a:normAutofit/>
          </a:bodyPr>
          <a:lstStyle/>
          <a:p>
            <a:pPr indent="-342900" lvl="0" marL="457200" rtl="0" algn="l">
              <a:lnSpc>
                <a:spcPct val="800000"/>
              </a:lnSpc>
              <a:spcBef>
                <a:spcPts val="0"/>
              </a:spcBef>
              <a:spcAft>
                <a:spcPts val="0"/>
              </a:spcAft>
              <a:buSzPts val="1800"/>
              <a:buChar char="●"/>
            </a:pPr>
            <a:r>
              <a:rPr lang="en-GB"/>
              <a:t>Dice </a:t>
            </a:r>
            <a:r>
              <a:rPr lang="en-GB"/>
              <a:t>coefficient:</a:t>
            </a:r>
            <a:endParaRPr/>
          </a:p>
          <a:p>
            <a:pPr indent="-342900" lvl="0" marL="457200" rtl="0" algn="l">
              <a:lnSpc>
                <a:spcPct val="800000"/>
              </a:lnSpc>
              <a:spcBef>
                <a:spcPts val="1000"/>
              </a:spcBef>
              <a:spcAft>
                <a:spcPts val="1000"/>
              </a:spcAft>
              <a:buSzPts val="1800"/>
              <a:buChar char="●"/>
            </a:pPr>
            <a:r>
              <a:rPr lang="en-GB"/>
              <a:t>IoU score: </a:t>
            </a:r>
            <a:endParaRPr/>
          </a:p>
        </p:txBody>
      </p:sp>
      <p:sp>
        <p:nvSpPr>
          <p:cNvPr id="125" name="Google Shape;125;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126" name="Google Shape;126;p22"/>
          <p:cNvPicPr preferRelativeResize="0"/>
          <p:nvPr/>
        </p:nvPicPr>
        <p:blipFill>
          <a:blip r:embed="rId3">
            <a:alphaModFix/>
          </a:blip>
          <a:stretch>
            <a:fillRect/>
          </a:stretch>
        </p:blipFill>
        <p:spPr>
          <a:xfrm>
            <a:off x="3641175" y="2547738"/>
            <a:ext cx="4177250" cy="2115486"/>
          </a:xfrm>
          <a:prstGeom prst="rect">
            <a:avLst/>
          </a:prstGeom>
          <a:noFill/>
          <a:ln>
            <a:noFill/>
          </a:ln>
        </p:spPr>
      </p:pic>
      <p:pic>
        <p:nvPicPr>
          <p:cNvPr id="127" name="Google Shape;127;p22"/>
          <p:cNvPicPr preferRelativeResize="0"/>
          <p:nvPr/>
        </p:nvPicPr>
        <p:blipFill>
          <a:blip r:embed="rId4">
            <a:alphaModFix/>
          </a:blip>
          <a:stretch>
            <a:fillRect/>
          </a:stretch>
        </p:blipFill>
        <p:spPr>
          <a:xfrm>
            <a:off x="3641175" y="488225"/>
            <a:ext cx="4177250" cy="1969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Results</a:t>
            </a:r>
            <a:endParaRPr/>
          </a:p>
        </p:txBody>
      </p:sp>
      <p:sp>
        <p:nvSpPr>
          <p:cNvPr id="133" name="Google Shape;133;p23"/>
          <p:cNvSpPr txBox="1"/>
          <p:nvPr>
            <p:ph idx="1" type="body"/>
          </p:nvPr>
        </p:nvSpPr>
        <p:spPr>
          <a:xfrm>
            <a:off x="438450" y="1266325"/>
            <a:ext cx="3999900" cy="38772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GB" sz="1700"/>
              <a:t>Dice coefficient: </a:t>
            </a:r>
            <a:endParaRPr sz="1700"/>
          </a:p>
          <a:p>
            <a:pPr indent="-336550" lvl="1" marL="914400" rtl="0" algn="l">
              <a:spcBef>
                <a:spcPts val="0"/>
              </a:spcBef>
              <a:spcAft>
                <a:spcPts val="0"/>
              </a:spcAft>
              <a:buSzPts val="1700"/>
              <a:buChar char="○"/>
            </a:pPr>
            <a:r>
              <a:rPr lang="en-GB" sz="1700"/>
              <a:t>Base model: ~0.55</a:t>
            </a:r>
            <a:endParaRPr sz="1700"/>
          </a:p>
          <a:p>
            <a:pPr indent="-336550" lvl="1" marL="914400" rtl="0" algn="l">
              <a:spcBef>
                <a:spcPts val="0"/>
              </a:spcBef>
              <a:spcAft>
                <a:spcPts val="0"/>
              </a:spcAft>
              <a:buSzPts val="1700"/>
              <a:buChar char="○"/>
            </a:pPr>
            <a:r>
              <a:rPr lang="en-GB" sz="1700"/>
              <a:t>Fine tuned </a:t>
            </a:r>
            <a:r>
              <a:rPr lang="en-GB" sz="1700"/>
              <a:t>model: ~0.85</a:t>
            </a:r>
            <a:endParaRPr sz="1700"/>
          </a:p>
          <a:p>
            <a:pPr indent="0" lvl="0" marL="0" rtl="0" algn="l">
              <a:spcBef>
                <a:spcPts val="1200"/>
              </a:spcBef>
              <a:spcAft>
                <a:spcPts val="0"/>
              </a:spcAft>
              <a:buNone/>
            </a:pPr>
            <a:r>
              <a:t/>
            </a:r>
            <a:endParaRPr sz="1700"/>
          </a:p>
          <a:p>
            <a:pPr indent="-336550" lvl="0" marL="457200" rtl="0" algn="l">
              <a:spcBef>
                <a:spcPts val="1200"/>
              </a:spcBef>
              <a:spcAft>
                <a:spcPts val="0"/>
              </a:spcAft>
              <a:buSzPts val="1700"/>
              <a:buChar char="●"/>
            </a:pPr>
            <a:r>
              <a:rPr lang="en-GB" sz="1700"/>
              <a:t>IoU score:</a:t>
            </a:r>
            <a:endParaRPr sz="1700"/>
          </a:p>
          <a:p>
            <a:pPr indent="-336550" lvl="1" marL="914400" rtl="0" algn="l">
              <a:spcBef>
                <a:spcPts val="0"/>
              </a:spcBef>
              <a:spcAft>
                <a:spcPts val="0"/>
              </a:spcAft>
              <a:buSzPts val="1700"/>
              <a:buChar char="○"/>
            </a:pPr>
            <a:r>
              <a:rPr lang="en-GB" sz="1700"/>
              <a:t>Base model: ~0.47</a:t>
            </a:r>
            <a:endParaRPr sz="1700"/>
          </a:p>
          <a:p>
            <a:pPr indent="-336550" lvl="1" marL="914400" rtl="0" algn="l">
              <a:spcBef>
                <a:spcPts val="0"/>
              </a:spcBef>
              <a:spcAft>
                <a:spcPts val="0"/>
              </a:spcAft>
              <a:buSzPts val="1700"/>
              <a:buChar char="○"/>
            </a:pPr>
            <a:r>
              <a:rPr lang="en-GB" sz="1700"/>
              <a:t>Fined tuned model: ~0.75</a:t>
            </a:r>
            <a:endParaRPr sz="1700"/>
          </a:p>
        </p:txBody>
      </p:sp>
      <p:sp>
        <p:nvSpPr>
          <p:cNvPr id="134" name="Google Shape;134;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Results</a:t>
            </a:r>
            <a:endParaRPr/>
          </a:p>
        </p:txBody>
      </p:sp>
      <p:sp>
        <p:nvSpPr>
          <p:cNvPr id="140" name="Google Shape;140;p24"/>
          <p:cNvSpPr txBox="1"/>
          <p:nvPr>
            <p:ph idx="1" type="body"/>
          </p:nvPr>
        </p:nvSpPr>
        <p:spPr>
          <a:xfrm>
            <a:off x="404750" y="1266300"/>
            <a:ext cx="3820200" cy="27810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GB" sz="1700"/>
              <a:t>Capacité accrue du </a:t>
            </a:r>
            <a:r>
              <a:rPr lang="en-GB" sz="1700"/>
              <a:t>modèle</a:t>
            </a:r>
            <a:r>
              <a:rPr lang="en-GB" sz="1700"/>
              <a:t> fine-tuned  à segmenter des images avec plusieurs mitochondries.</a:t>
            </a:r>
            <a:endParaRPr sz="1700"/>
          </a:p>
        </p:txBody>
      </p:sp>
      <p:sp>
        <p:nvSpPr>
          <p:cNvPr id="141" name="Google Shape;141;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142" name="Google Shape;142;p24"/>
          <p:cNvPicPr preferRelativeResize="0"/>
          <p:nvPr/>
        </p:nvPicPr>
        <p:blipFill>
          <a:blip r:embed="rId3">
            <a:alphaModFix/>
          </a:blip>
          <a:stretch>
            <a:fillRect/>
          </a:stretch>
        </p:blipFill>
        <p:spPr>
          <a:xfrm>
            <a:off x="4224850" y="213700"/>
            <a:ext cx="4496925" cy="471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Discussion</a:t>
            </a:r>
            <a:endParaRPr/>
          </a:p>
        </p:txBody>
      </p:sp>
      <p:sp>
        <p:nvSpPr>
          <p:cNvPr id="148" name="Google Shape;148;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La capacité de prédiction de segmentation du modèle SAM s'est considérablement améliorée après le “fine-tuning”, avec des améliorations notables des performances. </a:t>
            </a:r>
            <a:endParaRPr/>
          </a:p>
          <a:p>
            <a:pPr indent="-342900" lvl="0" marL="457200" rtl="0" algn="l">
              <a:spcBef>
                <a:spcPts val="0"/>
              </a:spcBef>
              <a:spcAft>
                <a:spcPts val="0"/>
              </a:spcAft>
              <a:buSzPts val="1800"/>
              <a:buChar char="●"/>
            </a:pPr>
            <a:r>
              <a:rPr lang="en-GB"/>
              <a:t>Le score de Dice est passé d'environ 0,55 dans le modèle non ajusté à environ 0,85 dans le modèle ajusté, indiquant une amélioration considérable dans la segmentation précise des images cellulaires. </a:t>
            </a:r>
            <a:endParaRPr/>
          </a:p>
          <a:p>
            <a:pPr indent="-342900" lvl="0" marL="457200" rtl="0" algn="l">
              <a:spcBef>
                <a:spcPts val="0"/>
              </a:spcBef>
              <a:spcAft>
                <a:spcPts val="0"/>
              </a:spcAft>
              <a:buSzPts val="1800"/>
              <a:buChar char="●"/>
            </a:pPr>
            <a:r>
              <a:rPr lang="en-GB"/>
              <a:t>Le modèle SAM ajusté a capturé approximativement 85 % des positions réelles des mitochondries dans les images cellulaires, démontrant une bonne précision dans la segmentation. </a:t>
            </a:r>
            <a:endParaRPr/>
          </a:p>
          <a:p>
            <a:pPr indent="-342900" lvl="0" marL="457200" rtl="0" algn="l">
              <a:spcBef>
                <a:spcPts val="0"/>
              </a:spcBef>
              <a:spcAft>
                <a:spcPts val="0"/>
              </a:spcAft>
              <a:buSzPts val="1800"/>
              <a:buChar char="●"/>
            </a:pPr>
            <a:r>
              <a:rPr lang="en-GB"/>
              <a:t>Le score IoU est passé de 0,47 dans le modèle non ajusté à 0,764 dans le modèle ajusté, indiquant qu'environ 76,4 % des masques prédits correspondent étroitement aux positions et formes des mitochondries.</a:t>
            </a:r>
            <a:endParaRPr/>
          </a:p>
        </p:txBody>
      </p:sp>
      <p:sp>
        <p:nvSpPr>
          <p:cNvPr id="149" name="Google Shape;149;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Discussion</a:t>
            </a:r>
            <a:endParaRPr/>
          </a:p>
        </p:txBody>
      </p:sp>
      <p:sp>
        <p:nvSpPr>
          <p:cNvPr id="155" name="Google Shape;155;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334327" lvl="0" marL="457200" rtl="0" algn="l">
              <a:spcBef>
                <a:spcPts val="0"/>
              </a:spcBef>
              <a:spcAft>
                <a:spcPts val="0"/>
              </a:spcAft>
              <a:buSzPct val="100000"/>
              <a:buChar char="●"/>
            </a:pPr>
            <a:r>
              <a:rPr lang="en-GB"/>
              <a:t>Les comparaisons visuelles des images de test ont montré que le modèle finement ajusté montrait de bien meilleurs résultats que le modèle de base, en particulier dans les images contenant plusieurs mitochondries à segmenter. </a:t>
            </a:r>
            <a:endParaRPr/>
          </a:p>
          <a:p>
            <a:pPr indent="-334327" lvl="0" marL="457200" rtl="0" algn="l">
              <a:spcBef>
                <a:spcPts val="0"/>
              </a:spcBef>
              <a:spcAft>
                <a:spcPts val="0"/>
              </a:spcAft>
              <a:buSzPct val="100000"/>
              <a:buChar char="●"/>
            </a:pPr>
            <a:r>
              <a:rPr lang="en-GB"/>
              <a:t>Une segmentation précise des structures cellulaires a des implications significatives pour les applications scientifiques et médicales, réduisant l'intervention manuelle dans des tâches telles que la biologie cellulaire et le diagnostic de maladies. </a:t>
            </a:r>
            <a:endParaRPr/>
          </a:p>
          <a:p>
            <a:pPr indent="-334327" lvl="0" marL="457200" rtl="0" algn="l">
              <a:spcBef>
                <a:spcPts val="0"/>
              </a:spcBef>
              <a:spcAft>
                <a:spcPts val="0"/>
              </a:spcAft>
              <a:buSzPct val="100000"/>
              <a:buChar char="●"/>
            </a:pPr>
            <a:r>
              <a:rPr lang="en-GB"/>
              <a:t>L'amélioration des performances du modèle SAM ajusté peut économiser du temps pour les spécialistes du domaine qui effectuent habituellement des annotations et des validations manuelles dans ces tâches. </a:t>
            </a:r>
            <a:endParaRPr/>
          </a:p>
          <a:p>
            <a:pPr indent="-334327" lvl="0" marL="457200" rtl="0" algn="l">
              <a:spcBef>
                <a:spcPts val="0"/>
              </a:spcBef>
              <a:spcAft>
                <a:spcPts val="0"/>
              </a:spcAft>
              <a:buSzPct val="100000"/>
              <a:buChar char="●"/>
            </a:pPr>
            <a:r>
              <a:rPr lang="en-GB"/>
              <a:t>Les principales limitations de l'étude étaient liées aux ressources informatiques, suggérant des travaux futurs afin d’explorer l'impact des différents composants du modèle sur la puissance prédictive.</a:t>
            </a:r>
            <a:endParaRPr/>
          </a:p>
        </p:txBody>
      </p:sp>
      <p:sp>
        <p:nvSpPr>
          <p:cNvPr id="156" name="Google Shape;156;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References</a:t>
            </a:r>
            <a:endParaRPr/>
          </a:p>
        </p:txBody>
      </p:sp>
      <p:sp>
        <p:nvSpPr>
          <p:cNvPr id="162" name="Google Shape;162;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605"/>
              <a:buNone/>
            </a:pPr>
            <a:r>
              <a:rPr i="1" lang="en-GB" sz="1300"/>
              <a:t>[1] Kirillov, A., Mintun, E., Ravi, N., Mao, H., Rolland, C., Gustafson, L., ... &amp; Girshick, R. (2023). "Segment Anything." arXiv preprint, arXiv:2304.02643 [cs.CV]. Link</a:t>
            </a:r>
            <a:endParaRPr i="1" sz="1300"/>
          </a:p>
          <a:p>
            <a:pPr indent="0" lvl="0" marL="0" rtl="0" algn="l">
              <a:lnSpc>
                <a:spcPct val="100000"/>
              </a:lnSpc>
              <a:spcBef>
                <a:spcPts val="1200"/>
              </a:spcBef>
              <a:spcAft>
                <a:spcPts val="0"/>
              </a:spcAft>
              <a:buSzPts val="605"/>
              <a:buNone/>
            </a:pPr>
            <a:r>
              <a:rPr i="1" lang="en-GB" sz="1300"/>
              <a:t>[2] Sørensen, T. (1948). "A method of establishing groups of equal amplitude in plant sociology based on similarity of species and its application to analyses of the vegetation on Danish commons." Kongelige Danske Videnskabernes Selskab, 5(4), 1–34.</a:t>
            </a:r>
            <a:endParaRPr i="1" sz="1300"/>
          </a:p>
          <a:p>
            <a:pPr indent="0" lvl="0" marL="0" rtl="0" algn="l">
              <a:lnSpc>
                <a:spcPct val="100000"/>
              </a:lnSpc>
              <a:spcBef>
                <a:spcPts val="1200"/>
              </a:spcBef>
              <a:spcAft>
                <a:spcPts val="0"/>
              </a:spcAft>
              <a:buSzPts val="605"/>
              <a:buNone/>
            </a:pPr>
            <a:r>
              <a:rPr i="1" lang="en-GB" sz="1300"/>
              <a:t>[3] Dice, L. R. (1945). "Measures of the Amount of Ecologic Association Between Species." Ecology, 26(3), 297–302. doi:10.2307/1932409. JSTOR 1932409. S2CID 53335638.</a:t>
            </a:r>
            <a:endParaRPr i="1" sz="1300"/>
          </a:p>
          <a:p>
            <a:pPr indent="0" lvl="0" marL="0" rtl="0" algn="l">
              <a:lnSpc>
                <a:spcPct val="100000"/>
              </a:lnSpc>
              <a:spcBef>
                <a:spcPts val="1200"/>
              </a:spcBef>
              <a:spcAft>
                <a:spcPts val="0"/>
              </a:spcAft>
              <a:buSzPts val="605"/>
              <a:buNone/>
            </a:pPr>
            <a:r>
              <a:rPr i="1" lang="en-GB" sz="1300"/>
              <a:t>[4] Jaccard index. (2023, September 16). In Wikipedia. Retrieved from Link</a:t>
            </a:r>
            <a:endParaRPr i="1" sz="1300"/>
          </a:p>
          <a:p>
            <a:pPr indent="0" lvl="0" marL="0" rtl="0" algn="l">
              <a:lnSpc>
                <a:spcPct val="100000"/>
              </a:lnSpc>
              <a:spcBef>
                <a:spcPts val="1200"/>
              </a:spcBef>
              <a:spcAft>
                <a:spcPts val="1200"/>
              </a:spcAft>
              <a:buSzPts val="605"/>
              <a:buNone/>
            </a:pPr>
            <a:r>
              <a:rPr i="1" lang="en-GB" sz="1300"/>
              <a:t>[5] "Group and Crowd Behavior for Computer Vision." (2020). Shuyu Sun and Tao Zhang. ISBN 978-0-12-820957-8. Gulf Professional Publishing. Retrieved from Link</a:t>
            </a:r>
            <a:endParaRPr i="1" sz="1300"/>
          </a:p>
        </p:txBody>
      </p:sp>
      <p:sp>
        <p:nvSpPr>
          <p:cNvPr id="163" name="Google Shape;163;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8"/>
          <p:cNvSpPr txBox="1"/>
          <p:nvPr>
            <p:ph type="title"/>
          </p:nvPr>
        </p:nvSpPr>
        <p:spPr>
          <a:xfrm>
            <a:off x="266775" y="21295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Merci!</a:t>
            </a:r>
            <a:endParaRPr/>
          </a:p>
        </p:txBody>
      </p:sp>
      <p:sp>
        <p:nvSpPr>
          <p:cNvPr id="169" name="Google Shape;169;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Sommaire</a:t>
            </a:r>
            <a:endParaRPr/>
          </a:p>
        </p:txBody>
      </p:sp>
      <p:sp>
        <p:nvSpPr>
          <p:cNvPr id="62" name="Google Shape;62;p14"/>
          <p:cNvSpPr txBox="1"/>
          <p:nvPr>
            <p:ph idx="1" type="body"/>
          </p:nvPr>
        </p:nvSpPr>
        <p:spPr>
          <a:xfrm>
            <a:off x="311700" y="1152475"/>
            <a:ext cx="8520600" cy="38118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Clr>
                <a:schemeClr val="dk1"/>
              </a:buClr>
              <a:buSzPct val="100000"/>
              <a:buAutoNum type="arabicPeriod"/>
            </a:pPr>
            <a:r>
              <a:rPr lang="en-GB">
                <a:solidFill>
                  <a:schemeClr val="dk1"/>
                </a:solidFill>
              </a:rPr>
              <a:t>Introduction</a:t>
            </a:r>
            <a:endParaRPr>
              <a:solidFill>
                <a:schemeClr val="dk1"/>
              </a:solidFill>
            </a:endParaRPr>
          </a:p>
          <a:p>
            <a:pPr indent="-334327" lvl="0" marL="457200" rtl="0" algn="l">
              <a:spcBef>
                <a:spcPts val="1000"/>
              </a:spcBef>
              <a:spcAft>
                <a:spcPts val="0"/>
              </a:spcAft>
              <a:buClr>
                <a:schemeClr val="dk1"/>
              </a:buClr>
              <a:buSzPct val="100000"/>
              <a:buAutoNum type="arabicPeriod"/>
            </a:pPr>
            <a:r>
              <a:rPr lang="en-GB">
                <a:solidFill>
                  <a:schemeClr val="dk1"/>
                </a:solidFill>
              </a:rPr>
              <a:t>Methods</a:t>
            </a:r>
            <a:endParaRPr>
              <a:solidFill>
                <a:schemeClr val="dk1"/>
              </a:solidFill>
            </a:endParaRPr>
          </a:p>
          <a:p>
            <a:pPr indent="-310832" lvl="1" marL="914400" rtl="0" algn="l">
              <a:spcBef>
                <a:spcPts val="1000"/>
              </a:spcBef>
              <a:spcAft>
                <a:spcPts val="0"/>
              </a:spcAft>
              <a:buClr>
                <a:schemeClr val="dk1"/>
              </a:buClr>
              <a:buSzPct val="100000"/>
              <a:buAutoNum type="arabicPeriod"/>
            </a:pPr>
            <a:r>
              <a:rPr lang="en-GB">
                <a:solidFill>
                  <a:schemeClr val="dk1"/>
                </a:solidFill>
              </a:rPr>
              <a:t>Dataset Description</a:t>
            </a:r>
            <a:endParaRPr>
              <a:solidFill>
                <a:schemeClr val="dk1"/>
              </a:solidFill>
            </a:endParaRPr>
          </a:p>
          <a:p>
            <a:pPr indent="-310832" lvl="1" marL="914400" rtl="0" algn="l">
              <a:spcBef>
                <a:spcPts val="0"/>
              </a:spcBef>
              <a:spcAft>
                <a:spcPts val="0"/>
              </a:spcAft>
              <a:buClr>
                <a:schemeClr val="dk1"/>
              </a:buClr>
              <a:buSzPct val="100000"/>
              <a:buAutoNum type="arabicPeriod"/>
            </a:pPr>
            <a:r>
              <a:rPr lang="en-GB">
                <a:solidFill>
                  <a:schemeClr val="dk1"/>
                </a:solidFill>
              </a:rPr>
              <a:t>Data Preparation</a:t>
            </a:r>
            <a:endParaRPr>
              <a:solidFill>
                <a:schemeClr val="dk1"/>
              </a:solidFill>
            </a:endParaRPr>
          </a:p>
          <a:p>
            <a:pPr indent="-310832" lvl="1" marL="914400" rtl="0" algn="l">
              <a:spcBef>
                <a:spcPts val="0"/>
              </a:spcBef>
              <a:spcAft>
                <a:spcPts val="0"/>
              </a:spcAft>
              <a:buClr>
                <a:schemeClr val="dk1"/>
              </a:buClr>
              <a:buSzPct val="100000"/>
              <a:buAutoNum type="arabicPeriod"/>
            </a:pPr>
            <a:r>
              <a:rPr lang="en-GB">
                <a:solidFill>
                  <a:schemeClr val="dk1"/>
                </a:solidFill>
              </a:rPr>
              <a:t>SAM Model</a:t>
            </a:r>
            <a:endParaRPr>
              <a:solidFill>
                <a:schemeClr val="dk1"/>
              </a:solidFill>
            </a:endParaRPr>
          </a:p>
          <a:p>
            <a:pPr indent="-310832" lvl="2" marL="1371600" rtl="0" algn="l">
              <a:spcBef>
                <a:spcPts val="0"/>
              </a:spcBef>
              <a:spcAft>
                <a:spcPts val="0"/>
              </a:spcAft>
              <a:buClr>
                <a:schemeClr val="dk1"/>
              </a:buClr>
              <a:buSzPct val="100000"/>
              <a:buAutoNum type="arabicPeriod"/>
            </a:pPr>
            <a:r>
              <a:rPr lang="en-GB">
                <a:solidFill>
                  <a:schemeClr val="dk1"/>
                </a:solidFill>
              </a:rPr>
              <a:t>Definition of SAM Model</a:t>
            </a:r>
            <a:endParaRPr>
              <a:solidFill>
                <a:schemeClr val="dk1"/>
              </a:solidFill>
            </a:endParaRPr>
          </a:p>
          <a:p>
            <a:pPr indent="-310832" lvl="2" marL="1371600" rtl="0" algn="l">
              <a:spcBef>
                <a:spcPts val="0"/>
              </a:spcBef>
              <a:spcAft>
                <a:spcPts val="0"/>
              </a:spcAft>
              <a:buClr>
                <a:schemeClr val="dk1"/>
              </a:buClr>
              <a:buSzPct val="100000"/>
              <a:buAutoNum type="arabicPeriod"/>
            </a:pPr>
            <a:r>
              <a:rPr lang="en-GB">
                <a:solidFill>
                  <a:schemeClr val="dk1"/>
                </a:solidFill>
              </a:rPr>
              <a:t>SAM’s features</a:t>
            </a:r>
            <a:endParaRPr>
              <a:solidFill>
                <a:schemeClr val="dk1"/>
              </a:solidFill>
            </a:endParaRPr>
          </a:p>
          <a:p>
            <a:pPr indent="-310832" lvl="2" marL="1371600" rtl="0" algn="l">
              <a:spcBef>
                <a:spcPts val="0"/>
              </a:spcBef>
              <a:spcAft>
                <a:spcPts val="0"/>
              </a:spcAft>
              <a:buClr>
                <a:schemeClr val="dk1"/>
              </a:buClr>
              <a:buSzPct val="100000"/>
              <a:buAutoNum type="arabicPeriod"/>
            </a:pPr>
            <a:r>
              <a:rPr lang="en-GB">
                <a:solidFill>
                  <a:schemeClr val="dk1"/>
                </a:solidFill>
              </a:rPr>
              <a:t>SAM architecture</a:t>
            </a:r>
            <a:endParaRPr>
              <a:solidFill>
                <a:schemeClr val="dk1"/>
              </a:solidFill>
            </a:endParaRPr>
          </a:p>
          <a:p>
            <a:pPr indent="-310832" lvl="2" marL="1371600" rtl="0" algn="l">
              <a:spcBef>
                <a:spcPts val="0"/>
              </a:spcBef>
              <a:spcAft>
                <a:spcPts val="0"/>
              </a:spcAft>
              <a:buClr>
                <a:schemeClr val="dk1"/>
              </a:buClr>
              <a:buSzPct val="100000"/>
              <a:buAutoNum type="arabicPeriod"/>
            </a:pPr>
            <a:r>
              <a:rPr lang="en-GB">
                <a:solidFill>
                  <a:schemeClr val="dk1"/>
                </a:solidFill>
              </a:rPr>
              <a:t>SAM model fine tuning</a:t>
            </a:r>
            <a:endParaRPr>
              <a:solidFill>
                <a:schemeClr val="dk1"/>
              </a:solidFill>
            </a:endParaRPr>
          </a:p>
          <a:p>
            <a:pPr indent="-310832" lvl="1" marL="914400" rtl="0" algn="l">
              <a:spcBef>
                <a:spcPts val="0"/>
              </a:spcBef>
              <a:spcAft>
                <a:spcPts val="0"/>
              </a:spcAft>
              <a:buClr>
                <a:schemeClr val="dk1"/>
              </a:buClr>
              <a:buSzPct val="100000"/>
              <a:buAutoNum type="arabicPeriod"/>
            </a:pPr>
            <a:r>
              <a:rPr lang="en-GB">
                <a:solidFill>
                  <a:schemeClr val="dk1"/>
                </a:solidFill>
              </a:rPr>
              <a:t>Optimizer and Loss function</a:t>
            </a:r>
            <a:endParaRPr>
              <a:solidFill>
                <a:schemeClr val="dk1"/>
              </a:solidFill>
            </a:endParaRPr>
          </a:p>
          <a:p>
            <a:pPr indent="-310832" lvl="1" marL="914400" rtl="0" algn="l">
              <a:spcBef>
                <a:spcPts val="0"/>
              </a:spcBef>
              <a:spcAft>
                <a:spcPts val="0"/>
              </a:spcAft>
              <a:buClr>
                <a:schemeClr val="dk1"/>
              </a:buClr>
              <a:buSzPct val="100000"/>
              <a:buAutoNum type="arabicPeriod"/>
            </a:pPr>
            <a:r>
              <a:rPr lang="en-GB">
                <a:solidFill>
                  <a:schemeClr val="dk1"/>
                </a:solidFill>
              </a:rPr>
              <a:t>Model Evaluation</a:t>
            </a:r>
            <a:endParaRPr>
              <a:solidFill>
                <a:schemeClr val="dk1"/>
              </a:solidFill>
            </a:endParaRPr>
          </a:p>
          <a:p>
            <a:pPr indent="-334327" lvl="0" marL="457200" rtl="0" algn="l">
              <a:spcBef>
                <a:spcPts val="1000"/>
              </a:spcBef>
              <a:spcAft>
                <a:spcPts val="0"/>
              </a:spcAft>
              <a:buClr>
                <a:schemeClr val="dk1"/>
              </a:buClr>
              <a:buSzPct val="100000"/>
              <a:buAutoNum type="arabicPeriod"/>
            </a:pPr>
            <a:r>
              <a:rPr lang="en-GB">
                <a:solidFill>
                  <a:schemeClr val="dk1"/>
                </a:solidFill>
              </a:rPr>
              <a:t>Results</a:t>
            </a:r>
            <a:endParaRPr>
              <a:solidFill>
                <a:schemeClr val="dk1"/>
              </a:solidFill>
            </a:endParaRPr>
          </a:p>
          <a:p>
            <a:pPr indent="-334327" lvl="0" marL="457200" rtl="0" algn="l">
              <a:spcBef>
                <a:spcPts val="1000"/>
              </a:spcBef>
              <a:spcAft>
                <a:spcPts val="0"/>
              </a:spcAft>
              <a:buClr>
                <a:schemeClr val="dk1"/>
              </a:buClr>
              <a:buSzPct val="100000"/>
              <a:buAutoNum type="arabicPeriod"/>
            </a:pPr>
            <a:r>
              <a:rPr lang="en-GB">
                <a:solidFill>
                  <a:schemeClr val="dk1"/>
                </a:solidFill>
              </a:rPr>
              <a:t>Discussion</a:t>
            </a:r>
            <a:endParaRPr>
              <a:solidFill>
                <a:schemeClr val="dk1"/>
              </a:solidFill>
            </a:endParaRPr>
          </a:p>
          <a:p>
            <a:pPr indent="-334327" lvl="0" marL="457200" rtl="0" algn="l">
              <a:spcBef>
                <a:spcPts val="1000"/>
              </a:spcBef>
              <a:spcAft>
                <a:spcPts val="1000"/>
              </a:spcAft>
              <a:buClr>
                <a:schemeClr val="dk1"/>
              </a:buClr>
              <a:buSzPct val="100000"/>
              <a:buAutoNum type="arabicPeriod"/>
            </a:pPr>
            <a:r>
              <a:rPr lang="en-GB">
                <a:solidFill>
                  <a:schemeClr val="dk1"/>
                </a:solidFill>
              </a:rPr>
              <a:t>References</a:t>
            </a:r>
            <a:endParaRPr>
              <a:solidFill>
                <a:schemeClr val="dk1"/>
              </a:solidFill>
            </a:endParaRPr>
          </a:p>
        </p:txBody>
      </p:sp>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Introduction</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GB">
                <a:solidFill>
                  <a:schemeClr val="dk1"/>
                </a:solidFill>
              </a:rPr>
              <a:t>Motivation : Difficultés liées à l'analyse d'images médicales, en particulier dans le domaine de la recherche sur les mitochondries, en raison de l'importance des mitochondries dans la fonction cellulaire et la recherche sur les maladies.</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Limites de SAM : SAM manque de précision dans l'analyse d'images médicales, en particulier avec des structures complexes comme les mitochondries.</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Nécessité de fine-tune: Il est essentiel d'ajuster le modèle pour répondre aux exigences spécifiques de ce domaine.</a:t>
            </a:r>
            <a:endParaRPr>
              <a:solidFill>
                <a:schemeClr val="dk1"/>
              </a:solidFill>
            </a:endParaRPr>
          </a:p>
          <a:p>
            <a:pPr indent="0" lvl="0" marL="0" rtl="0" algn="l">
              <a:spcBef>
                <a:spcPts val="0"/>
              </a:spcBef>
              <a:spcAft>
                <a:spcPts val="1000"/>
              </a:spcAft>
              <a:buNone/>
            </a:pPr>
            <a:r>
              <a:t/>
            </a:r>
            <a:endParaRPr>
              <a:solidFill>
                <a:schemeClr val="dk1"/>
              </a:solidFill>
            </a:endParaRPr>
          </a:p>
        </p:txBody>
      </p:sp>
      <p:sp>
        <p:nvSpPr>
          <p:cNvPr id="70" name="Google Shape;7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2408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Methods</a:t>
            </a:r>
            <a:endParaRPr/>
          </a:p>
        </p:txBody>
      </p:sp>
      <p:sp>
        <p:nvSpPr>
          <p:cNvPr id="76" name="Google Shape;76;p16"/>
          <p:cNvSpPr txBox="1"/>
          <p:nvPr>
            <p:ph idx="1" type="body"/>
          </p:nvPr>
        </p:nvSpPr>
        <p:spPr>
          <a:xfrm>
            <a:off x="311700" y="730650"/>
            <a:ext cx="8520600" cy="43302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Datase</a:t>
            </a:r>
            <a:r>
              <a:rPr lang="en-GB"/>
              <a:t>t: Le dataset représente une section de 5x5x5µm prélevée dans la région de l'hippocampe CA1 du cerveau.</a:t>
            </a:r>
            <a:endParaRPr/>
          </a:p>
          <a:p>
            <a:pPr indent="-342900" lvl="0" marL="457200" rtl="0" algn="l">
              <a:spcBef>
                <a:spcPts val="1000"/>
              </a:spcBef>
              <a:spcAft>
                <a:spcPts val="0"/>
              </a:spcAft>
              <a:buSzPts val="1800"/>
              <a:buChar char="●"/>
            </a:pPr>
            <a:r>
              <a:rPr lang="en-GB"/>
              <a:t>Data preparation: </a:t>
            </a:r>
            <a:endParaRPr/>
          </a:p>
          <a:p>
            <a:pPr indent="-314325" lvl="1" marL="914400" rtl="0" algn="l">
              <a:spcBef>
                <a:spcPts val="1000"/>
              </a:spcBef>
              <a:spcAft>
                <a:spcPts val="0"/>
              </a:spcAft>
              <a:buClr>
                <a:schemeClr val="accent2"/>
              </a:buClr>
              <a:buSzPts val="1350"/>
              <a:buChar char="○"/>
            </a:pPr>
            <a:r>
              <a:rPr lang="en-GB"/>
              <a:t>Augmenter la diversité de l’ensemble de dataset. Diviser une image en patchs (Patch d’image). Passant ainsi de 165 images </a:t>
            </a:r>
            <a:r>
              <a:rPr lang="en-GB"/>
              <a:t>de taille (768, 1024) à 1980</a:t>
            </a:r>
            <a:r>
              <a:rPr lang="en-GB"/>
              <a:t> </a:t>
            </a:r>
            <a:r>
              <a:rPr lang="en-GB"/>
              <a:t>images de </a:t>
            </a:r>
            <a:r>
              <a:rPr lang="en-GB"/>
              <a:t>taille (256, 256)</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314325" lvl="1" marL="914400" rtl="0" algn="l">
              <a:spcBef>
                <a:spcPts val="1000"/>
              </a:spcBef>
              <a:spcAft>
                <a:spcPts val="0"/>
              </a:spcAft>
              <a:buClr>
                <a:schemeClr val="accent2"/>
              </a:buClr>
              <a:buSzPts val="1350"/>
              <a:buChar char="○"/>
            </a:pPr>
            <a:r>
              <a:rPr lang="en-GB"/>
              <a:t>Rescale: Mask (0,1): Aligne les valeurs du masque sur la tâche de segmentation, 0 représentant l'arrière-plan et 1 signifiant les mitochondries d'intérêt.</a:t>
            </a:r>
            <a:endParaRPr/>
          </a:p>
          <a:p>
            <a:pPr indent="-314325" lvl="1" marL="914400" rtl="0" algn="l">
              <a:spcBef>
                <a:spcPts val="1000"/>
              </a:spcBef>
              <a:spcAft>
                <a:spcPts val="1000"/>
              </a:spcAft>
              <a:buClr>
                <a:schemeClr val="accent2"/>
              </a:buClr>
              <a:buSzPts val="1350"/>
              <a:buChar char="○"/>
            </a:pPr>
            <a:r>
              <a:rPr lang="en-GB"/>
              <a:t>Supprimer</a:t>
            </a:r>
            <a:r>
              <a:rPr lang="en-GB"/>
              <a:t> les patchs qui ne contient pas les mitochondries (1980 → 1642)					 </a:t>
            </a:r>
            <a:r>
              <a:rPr lang="en-GB"/>
              <a:t>  </a:t>
            </a:r>
            <a:endParaRPr/>
          </a:p>
        </p:txBody>
      </p:sp>
      <p:pic>
        <p:nvPicPr>
          <p:cNvPr id="77" name="Google Shape;77;p16"/>
          <p:cNvPicPr preferRelativeResize="0"/>
          <p:nvPr/>
        </p:nvPicPr>
        <p:blipFill>
          <a:blip r:embed="rId3">
            <a:alphaModFix/>
          </a:blip>
          <a:stretch>
            <a:fillRect/>
          </a:stretch>
        </p:blipFill>
        <p:spPr>
          <a:xfrm>
            <a:off x="1225925" y="2456313"/>
            <a:ext cx="1128225" cy="1128225"/>
          </a:xfrm>
          <a:prstGeom prst="rect">
            <a:avLst/>
          </a:prstGeom>
          <a:noFill/>
          <a:ln>
            <a:noFill/>
          </a:ln>
        </p:spPr>
      </p:pic>
      <p:pic>
        <p:nvPicPr>
          <p:cNvPr id="78" name="Google Shape;78;p16"/>
          <p:cNvPicPr preferRelativeResize="0"/>
          <p:nvPr/>
        </p:nvPicPr>
        <p:blipFill>
          <a:blip r:embed="rId4">
            <a:alphaModFix/>
          </a:blip>
          <a:stretch>
            <a:fillRect/>
          </a:stretch>
        </p:blipFill>
        <p:spPr>
          <a:xfrm>
            <a:off x="3025600" y="2646113"/>
            <a:ext cx="786450" cy="748642"/>
          </a:xfrm>
          <a:prstGeom prst="rect">
            <a:avLst/>
          </a:prstGeom>
          <a:noFill/>
          <a:ln>
            <a:noFill/>
          </a:ln>
        </p:spPr>
      </p:pic>
      <p:sp>
        <p:nvSpPr>
          <p:cNvPr id="79" name="Google Shape;79;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80" name="Google Shape;80;p16"/>
          <p:cNvSpPr/>
          <p:nvPr/>
        </p:nvSpPr>
        <p:spPr>
          <a:xfrm>
            <a:off x="2543325" y="2949325"/>
            <a:ext cx="293100" cy="142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74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Qu'est-ce que Segment Anything ?</a:t>
            </a:r>
            <a:endParaRPr/>
          </a:p>
        </p:txBody>
      </p:sp>
      <p:sp>
        <p:nvSpPr>
          <p:cNvPr id="86" name="Google Shape;86;p17"/>
          <p:cNvSpPr txBox="1"/>
          <p:nvPr>
            <p:ph idx="1" type="body"/>
          </p:nvPr>
        </p:nvSpPr>
        <p:spPr>
          <a:xfrm>
            <a:off x="311700" y="978325"/>
            <a:ext cx="3863100" cy="4126500"/>
          </a:xfrm>
          <a:prstGeom prst="rect">
            <a:avLst/>
          </a:prstGeom>
        </p:spPr>
        <p:txBody>
          <a:bodyPr anchorCtr="0" anchor="ctr" bIns="91425" lIns="91425" spcFirstLastPara="1" rIns="91425" wrap="square" tIns="91425">
            <a:normAutofit/>
          </a:bodyPr>
          <a:lstStyle/>
          <a:p>
            <a:pPr indent="-342900" lvl="0" marL="457200" rtl="0" algn="l">
              <a:lnSpc>
                <a:spcPct val="100000"/>
              </a:lnSpc>
              <a:spcBef>
                <a:spcPts val="0"/>
              </a:spcBef>
              <a:spcAft>
                <a:spcPts val="0"/>
              </a:spcAft>
              <a:buSzPts val="1800"/>
              <a:buChar char="●"/>
            </a:pPr>
            <a:r>
              <a:rPr lang="en-GB" sz="1700">
                <a:solidFill>
                  <a:schemeClr val="dk1"/>
                </a:solidFill>
              </a:rPr>
              <a:t>Segment Anything Model (SAM) : un nouveau modèle d'IA de Meta AI qui peut "découper" n'importe quel objet, dans n'importe quelle image.</a:t>
            </a:r>
            <a:endParaRPr sz="1700">
              <a:solidFill>
                <a:schemeClr val="dk1"/>
              </a:solidFill>
            </a:endParaRPr>
          </a:p>
          <a:p>
            <a:pPr indent="-342900" lvl="0" marL="457200" rtl="0" algn="l">
              <a:lnSpc>
                <a:spcPct val="100000"/>
              </a:lnSpc>
              <a:spcBef>
                <a:spcPts val="1000"/>
              </a:spcBef>
              <a:spcAft>
                <a:spcPts val="0"/>
              </a:spcAft>
              <a:buSzPts val="1800"/>
              <a:buChar char="●"/>
            </a:pPr>
            <a:r>
              <a:rPr lang="en-GB" sz="1700">
                <a:solidFill>
                  <a:schemeClr val="dk1"/>
                </a:solidFill>
              </a:rPr>
              <a:t>Il a été entraîné sur 11 millions d'images, 1B+ masques.</a:t>
            </a:r>
            <a:endParaRPr sz="1700">
              <a:solidFill>
                <a:schemeClr val="dk1"/>
              </a:solidFill>
            </a:endParaRPr>
          </a:p>
          <a:p>
            <a:pPr indent="-342900" lvl="0" marL="457200" rtl="0" algn="l">
              <a:lnSpc>
                <a:spcPct val="100000"/>
              </a:lnSpc>
              <a:spcBef>
                <a:spcPts val="1000"/>
              </a:spcBef>
              <a:spcAft>
                <a:spcPts val="1000"/>
              </a:spcAft>
              <a:buSzPts val="1800"/>
              <a:buChar char="●"/>
            </a:pPr>
            <a:r>
              <a:rPr lang="en-GB" sz="1700">
                <a:solidFill>
                  <a:schemeClr val="dk1"/>
                </a:solidFill>
              </a:rPr>
              <a:t>Il est conçu pour accepter des prompt de humaines, sous forme de points, de boîtes de délimitation ou même de texte décrivant ce qui doit être segmenté.</a:t>
            </a:r>
            <a:endParaRPr sz="1700">
              <a:solidFill>
                <a:schemeClr val="dk1"/>
              </a:solidFill>
            </a:endParaRPr>
          </a:p>
        </p:txBody>
      </p:sp>
      <p:pic>
        <p:nvPicPr>
          <p:cNvPr id="87" name="Google Shape;87;p17"/>
          <p:cNvPicPr preferRelativeResize="0"/>
          <p:nvPr/>
        </p:nvPicPr>
        <p:blipFill>
          <a:blip r:embed="rId3">
            <a:alphaModFix/>
          </a:blip>
          <a:stretch>
            <a:fillRect/>
          </a:stretch>
        </p:blipFill>
        <p:spPr>
          <a:xfrm>
            <a:off x="4276345" y="1481475"/>
            <a:ext cx="4489874" cy="2983699"/>
          </a:xfrm>
          <a:prstGeom prst="rect">
            <a:avLst/>
          </a:prstGeom>
          <a:noFill/>
          <a:ln>
            <a:noFill/>
          </a:ln>
        </p:spPr>
      </p:pic>
      <p:sp>
        <p:nvSpPr>
          <p:cNvPr id="88" name="Google Shape;88;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Caractéristiques de SAM</a:t>
            </a:r>
            <a:endParaRPr/>
          </a:p>
        </p:txBody>
      </p:sp>
      <p:sp>
        <p:nvSpPr>
          <p:cNvPr id="94" name="Google Shape;94;p18"/>
          <p:cNvSpPr txBox="1"/>
          <p:nvPr>
            <p:ph idx="1" type="body"/>
          </p:nvPr>
        </p:nvSpPr>
        <p:spPr>
          <a:xfrm>
            <a:off x="311700" y="1152475"/>
            <a:ext cx="8520600" cy="3919200"/>
          </a:xfrm>
          <a:prstGeom prst="rect">
            <a:avLst/>
          </a:prstGeom>
        </p:spPr>
        <p:txBody>
          <a:bodyPr anchorCtr="0" anchor="t" bIns="91425" lIns="91425" spcFirstLastPara="1" rIns="91425" wrap="square" tIns="91425">
            <a:normAutofit/>
          </a:bodyPr>
          <a:lstStyle/>
          <a:p>
            <a:pPr indent="-330200" lvl="0" marL="457200" rtl="0" algn="l">
              <a:spcBef>
                <a:spcPts val="600"/>
              </a:spcBef>
              <a:spcAft>
                <a:spcPts val="0"/>
              </a:spcAft>
              <a:buClr>
                <a:schemeClr val="accent2"/>
              </a:buClr>
              <a:buSzPts val="1600"/>
              <a:buFont typeface="Roboto"/>
              <a:buChar char="●"/>
            </a:pPr>
            <a:r>
              <a:rPr b="1" lang="en-GB" sz="1600">
                <a:solidFill>
                  <a:schemeClr val="accent2"/>
                </a:solidFill>
                <a:latin typeface="Roboto"/>
                <a:ea typeface="Roboto"/>
                <a:cs typeface="Roboto"/>
                <a:sym typeface="Roboto"/>
              </a:rPr>
              <a:t>Zero-shot generalization:</a:t>
            </a:r>
            <a:r>
              <a:rPr lang="en-GB" sz="1600">
                <a:solidFill>
                  <a:schemeClr val="accent2"/>
                </a:solidFill>
                <a:latin typeface="Roboto"/>
                <a:ea typeface="Roboto"/>
                <a:cs typeface="Roboto"/>
                <a:sym typeface="Roboto"/>
              </a:rPr>
              <a:t> SAM</a:t>
            </a:r>
            <a:r>
              <a:rPr lang="en-GB" sz="1600">
                <a:solidFill>
                  <a:schemeClr val="accent2"/>
                </a:solidFill>
                <a:latin typeface="Roboto"/>
                <a:ea typeface="Roboto"/>
                <a:cs typeface="Roboto"/>
                <a:sym typeface="Roboto"/>
              </a:rPr>
              <a:t> peut</a:t>
            </a:r>
            <a:r>
              <a:rPr lang="en-GB" sz="1600">
                <a:solidFill>
                  <a:schemeClr val="accent2"/>
                </a:solidFill>
                <a:latin typeface="Roboto"/>
                <a:ea typeface="Roboto"/>
                <a:cs typeface="Roboto"/>
                <a:sym typeface="Roboto"/>
              </a:rPr>
              <a:t> segmenter des objets qu'il n'a jamais vus auparavant, sans nécessiter de train supplémentaire.</a:t>
            </a:r>
            <a:endParaRPr sz="1600">
              <a:solidFill>
                <a:schemeClr val="accent2"/>
              </a:solidFill>
              <a:latin typeface="Roboto"/>
              <a:ea typeface="Roboto"/>
              <a:cs typeface="Roboto"/>
              <a:sym typeface="Roboto"/>
            </a:endParaRPr>
          </a:p>
          <a:p>
            <a:pPr indent="-330200" lvl="0" marL="457200" rtl="0" algn="l">
              <a:spcBef>
                <a:spcPts val="1000"/>
              </a:spcBef>
              <a:spcAft>
                <a:spcPts val="0"/>
              </a:spcAft>
              <a:buClr>
                <a:schemeClr val="accent2"/>
              </a:buClr>
              <a:buSzPts val="1600"/>
              <a:buFont typeface="Roboto"/>
              <a:buChar char="●"/>
            </a:pPr>
            <a:r>
              <a:rPr b="1" lang="en-GB" sz="1600">
                <a:solidFill>
                  <a:schemeClr val="accent2"/>
                </a:solidFill>
                <a:latin typeface="Roboto"/>
                <a:ea typeface="Roboto"/>
                <a:cs typeface="Roboto"/>
                <a:sym typeface="Roboto"/>
              </a:rPr>
              <a:t>Flexible prompting:</a:t>
            </a:r>
            <a:r>
              <a:rPr lang="en-GB" sz="1600">
                <a:solidFill>
                  <a:schemeClr val="accent2"/>
                </a:solidFill>
                <a:latin typeface="Roboto"/>
                <a:ea typeface="Roboto"/>
                <a:cs typeface="Roboto"/>
                <a:sym typeface="Roboto"/>
              </a:rPr>
              <a:t> SAM peut être sollicité par une variété d'entrées, y compris des points, des boîtes et des descriptions textuelles.</a:t>
            </a:r>
            <a:endParaRPr sz="1600">
              <a:solidFill>
                <a:schemeClr val="accent2"/>
              </a:solidFill>
              <a:latin typeface="Roboto"/>
              <a:ea typeface="Roboto"/>
              <a:cs typeface="Roboto"/>
              <a:sym typeface="Roboto"/>
            </a:endParaRPr>
          </a:p>
          <a:p>
            <a:pPr indent="-330200" lvl="0" marL="457200" rtl="0" algn="l">
              <a:spcBef>
                <a:spcPts val="1000"/>
              </a:spcBef>
              <a:spcAft>
                <a:spcPts val="0"/>
              </a:spcAft>
              <a:buClr>
                <a:schemeClr val="accent2"/>
              </a:buClr>
              <a:buSzPts val="1600"/>
              <a:buFont typeface="Roboto"/>
              <a:buChar char="●"/>
            </a:pPr>
            <a:r>
              <a:rPr b="1" lang="en-GB" sz="1600">
                <a:solidFill>
                  <a:schemeClr val="accent2"/>
                </a:solidFill>
                <a:latin typeface="Roboto"/>
                <a:ea typeface="Roboto"/>
                <a:cs typeface="Roboto"/>
                <a:sym typeface="Roboto"/>
              </a:rPr>
              <a:t>Real-time mask computation:</a:t>
            </a:r>
            <a:r>
              <a:rPr lang="en-GB" sz="1600">
                <a:solidFill>
                  <a:schemeClr val="accent2"/>
                </a:solidFill>
                <a:latin typeface="Roboto"/>
                <a:ea typeface="Roboto"/>
                <a:cs typeface="Roboto"/>
                <a:sym typeface="Roboto"/>
              </a:rPr>
              <a:t> SAM peut générer des masques pour les objets en temps réel. SAM est donc idéal pour les applications où il est nécessaire de segmenter rapidement les objets, comme la conduite autonome et la robotique.</a:t>
            </a:r>
            <a:endParaRPr sz="1600">
              <a:solidFill>
                <a:schemeClr val="accent2"/>
              </a:solidFill>
              <a:latin typeface="Roboto"/>
              <a:ea typeface="Roboto"/>
              <a:cs typeface="Roboto"/>
              <a:sym typeface="Roboto"/>
            </a:endParaRPr>
          </a:p>
          <a:p>
            <a:pPr indent="-330200" lvl="0" marL="457200" rtl="0" algn="l">
              <a:spcBef>
                <a:spcPts val="1000"/>
              </a:spcBef>
              <a:spcAft>
                <a:spcPts val="1000"/>
              </a:spcAft>
              <a:buClr>
                <a:schemeClr val="accent2"/>
              </a:buClr>
              <a:buSzPts val="1600"/>
              <a:buFont typeface="Roboto"/>
              <a:buChar char="●"/>
            </a:pPr>
            <a:r>
              <a:rPr b="1" lang="en-GB" sz="1600">
                <a:solidFill>
                  <a:schemeClr val="accent2"/>
                </a:solidFill>
                <a:latin typeface="Roboto"/>
                <a:ea typeface="Roboto"/>
                <a:cs typeface="Roboto"/>
                <a:sym typeface="Roboto"/>
              </a:rPr>
              <a:t>Ambiguity awareness:</a:t>
            </a:r>
            <a:r>
              <a:rPr lang="en-GB" sz="1600">
                <a:solidFill>
                  <a:schemeClr val="accent2"/>
                </a:solidFill>
                <a:latin typeface="Roboto"/>
                <a:ea typeface="Roboto"/>
                <a:cs typeface="Roboto"/>
                <a:sym typeface="Roboto"/>
              </a:rPr>
              <a:t> SAM est conscient de l'ambiguïté des objets dans les images. Cela signifie que SAM peut générer des masques pour des objets même lorsqu'ils sont partiellement occultés ou qu'ils se chevauchent avec d'autres objets.</a:t>
            </a:r>
            <a:endParaRPr/>
          </a:p>
        </p:txBody>
      </p:sp>
      <p:sp>
        <p:nvSpPr>
          <p:cNvPr id="95" name="Google Shape;95;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225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Model Architecture</a:t>
            </a:r>
            <a:endParaRPr/>
          </a:p>
        </p:txBody>
      </p:sp>
      <p:sp>
        <p:nvSpPr>
          <p:cNvPr id="101" name="Google Shape;101;p19"/>
          <p:cNvSpPr txBox="1"/>
          <p:nvPr>
            <p:ph idx="1" type="body"/>
          </p:nvPr>
        </p:nvSpPr>
        <p:spPr>
          <a:xfrm>
            <a:off x="311700" y="2571750"/>
            <a:ext cx="8520600" cy="25716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Image Encoder</a:t>
            </a:r>
            <a:r>
              <a:rPr lang="en-GB"/>
              <a:t> : Encodage de l'image dans une représentation vectorielle à haute dimension (intégration de l'image). </a:t>
            </a:r>
            <a:endParaRPr/>
          </a:p>
          <a:p>
            <a:pPr indent="-342900" lvl="0" marL="457200" rtl="0" algn="l">
              <a:spcBef>
                <a:spcPts val="1000"/>
              </a:spcBef>
              <a:spcAft>
                <a:spcPts val="0"/>
              </a:spcAft>
              <a:buSzPts val="1800"/>
              <a:buChar char="●"/>
            </a:pPr>
            <a:r>
              <a:rPr lang="en-GB"/>
              <a:t>Prompt Encoder : Encodage de l'invite (boîte de délimitation) à partir d'une représentation spatiale en une représentation vectorielle à additionner avec l'intégration de l'image.</a:t>
            </a:r>
            <a:endParaRPr/>
          </a:p>
          <a:p>
            <a:pPr indent="-342900" lvl="0" marL="457200" rtl="0" algn="l">
              <a:spcBef>
                <a:spcPts val="1000"/>
              </a:spcBef>
              <a:spcAft>
                <a:spcPts val="1000"/>
              </a:spcAft>
              <a:buSzPts val="1800"/>
              <a:buChar char="●"/>
            </a:pPr>
            <a:r>
              <a:rPr lang="en-GB"/>
              <a:t>Mask Decoder : génère un masque à l'aide de l'intégration d'image, de l'intégration d'invite et d'un jeton de sortie, puis calcule la probabilité que le masque soit au premier plan à chaque endroit de l'image.</a:t>
            </a:r>
            <a:endParaRPr/>
          </a:p>
        </p:txBody>
      </p:sp>
      <p:pic>
        <p:nvPicPr>
          <p:cNvPr id="102" name="Google Shape;102;p19"/>
          <p:cNvPicPr preferRelativeResize="0"/>
          <p:nvPr/>
        </p:nvPicPr>
        <p:blipFill rotWithShape="1">
          <a:blip r:embed="rId3">
            <a:alphaModFix/>
          </a:blip>
          <a:srcRect b="7244" l="0" r="0" t="0"/>
          <a:stretch/>
        </p:blipFill>
        <p:spPr>
          <a:xfrm>
            <a:off x="0" y="737125"/>
            <a:ext cx="9143999" cy="1834625"/>
          </a:xfrm>
          <a:prstGeom prst="rect">
            <a:avLst/>
          </a:prstGeom>
          <a:noFill/>
          <a:ln>
            <a:noFill/>
          </a:ln>
        </p:spPr>
      </p:pic>
      <p:sp>
        <p:nvSpPr>
          <p:cNvPr id="103" name="Google Shape;103;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00" y="225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Model Fine Tuning</a:t>
            </a:r>
            <a:endParaRPr/>
          </a:p>
        </p:txBody>
      </p:sp>
      <p:sp>
        <p:nvSpPr>
          <p:cNvPr id="109" name="Google Shape;109;p20"/>
          <p:cNvSpPr txBox="1"/>
          <p:nvPr>
            <p:ph idx="1" type="body"/>
          </p:nvPr>
        </p:nvSpPr>
        <p:spPr>
          <a:xfrm>
            <a:off x="311700" y="2571750"/>
            <a:ext cx="8520600" cy="2571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Freeze:  l’ image encoder et le prompt encoder</a:t>
            </a:r>
            <a:endParaRPr/>
          </a:p>
          <a:p>
            <a:pPr indent="-342900" lvl="0" marL="457200" rtl="0" algn="l">
              <a:spcBef>
                <a:spcPts val="1000"/>
              </a:spcBef>
              <a:spcAft>
                <a:spcPts val="1000"/>
              </a:spcAft>
              <a:buSzPts val="1800"/>
              <a:buChar char="●"/>
            </a:pPr>
            <a:r>
              <a:rPr lang="en-GB"/>
              <a:t>Mask decoder: </a:t>
            </a:r>
            <a:r>
              <a:rPr lang="en-GB"/>
              <a:t>autoriser la mise à jour des poids.</a:t>
            </a:r>
            <a:endParaRPr/>
          </a:p>
        </p:txBody>
      </p:sp>
      <p:pic>
        <p:nvPicPr>
          <p:cNvPr id="110" name="Google Shape;110;p20"/>
          <p:cNvPicPr preferRelativeResize="0"/>
          <p:nvPr/>
        </p:nvPicPr>
        <p:blipFill rotWithShape="1">
          <a:blip r:embed="rId3">
            <a:alphaModFix/>
          </a:blip>
          <a:srcRect b="7244" l="0" r="0" t="0"/>
          <a:stretch/>
        </p:blipFill>
        <p:spPr>
          <a:xfrm>
            <a:off x="0" y="737125"/>
            <a:ext cx="9143999" cy="1834625"/>
          </a:xfrm>
          <a:prstGeom prst="rect">
            <a:avLst/>
          </a:prstGeom>
          <a:noFill/>
          <a:ln>
            <a:noFill/>
          </a:ln>
        </p:spPr>
      </p:pic>
      <p:sp>
        <p:nvSpPr>
          <p:cNvPr id="111" name="Google Shape;111;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11700" y="225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Optimizer and Loss function</a:t>
            </a:r>
            <a:endParaRPr/>
          </a:p>
          <a:p>
            <a:pPr indent="0" lvl="0" marL="0" rtl="0" algn="l">
              <a:spcBef>
                <a:spcPts val="0"/>
              </a:spcBef>
              <a:spcAft>
                <a:spcPts val="0"/>
              </a:spcAft>
              <a:buNone/>
            </a:pPr>
            <a:r>
              <a:t/>
            </a:r>
            <a:endParaRPr/>
          </a:p>
        </p:txBody>
      </p:sp>
      <p:sp>
        <p:nvSpPr>
          <p:cNvPr id="117" name="Google Shape;117;p21"/>
          <p:cNvSpPr txBox="1"/>
          <p:nvPr>
            <p:ph idx="1" type="body"/>
          </p:nvPr>
        </p:nvSpPr>
        <p:spPr>
          <a:xfrm>
            <a:off x="255550" y="864750"/>
            <a:ext cx="8520600" cy="4002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Optimizer: Adam</a:t>
            </a:r>
            <a:endParaRPr/>
          </a:p>
          <a:p>
            <a:pPr indent="-317500" lvl="1" marL="914400" rtl="0" algn="l">
              <a:spcBef>
                <a:spcPts val="1000"/>
              </a:spcBef>
              <a:spcAft>
                <a:spcPts val="0"/>
              </a:spcAft>
              <a:buSzPts val="1400"/>
              <a:buChar char="○"/>
            </a:pPr>
            <a:r>
              <a:rPr lang="en-GB"/>
              <a:t>Learning rate:1e-5</a:t>
            </a:r>
            <a:endParaRPr/>
          </a:p>
          <a:p>
            <a:pPr indent="-317500" lvl="1" marL="914400" rtl="0" algn="l">
              <a:spcBef>
                <a:spcPts val="1000"/>
              </a:spcBef>
              <a:spcAft>
                <a:spcPts val="0"/>
              </a:spcAft>
              <a:buSzPts val="1400"/>
              <a:buChar char="○"/>
            </a:pPr>
            <a:r>
              <a:rPr lang="en-GB"/>
              <a:t>Weight decay: 0</a:t>
            </a:r>
            <a:endParaRPr/>
          </a:p>
          <a:p>
            <a:pPr indent="-317500" lvl="1" marL="914400" rtl="0" algn="l">
              <a:spcBef>
                <a:spcPts val="1000"/>
              </a:spcBef>
              <a:spcAft>
                <a:spcPts val="0"/>
              </a:spcAft>
              <a:buSzPts val="1400"/>
              <a:buChar char="○"/>
            </a:pPr>
            <a:r>
              <a:rPr lang="en-GB"/>
              <a:t>Effectuer des ajustements minimaux tout en préservant les connaissances pré-entraînées. Cela permet des mises à jour subtiles des paramètres sans régularisation supplémentaire de la décroissance du poids.</a:t>
            </a:r>
            <a:endParaRPr/>
          </a:p>
          <a:p>
            <a:pPr indent="-342900" lvl="0" marL="457200" rtl="0" algn="l">
              <a:spcBef>
                <a:spcPts val="1000"/>
              </a:spcBef>
              <a:spcAft>
                <a:spcPts val="0"/>
              </a:spcAft>
              <a:buSzPts val="1800"/>
              <a:buChar char="●"/>
            </a:pPr>
            <a:r>
              <a:rPr lang="en-GB"/>
              <a:t>Loss function: Dice + Cross Entropy Loss</a:t>
            </a:r>
            <a:endParaRPr/>
          </a:p>
          <a:p>
            <a:pPr indent="-317500" lvl="1" marL="914400" rtl="0" algn="l">
              <a:spcBef>
                <a:spcPts val="1000"/>
              </a:spcBef>
              <a:spcAft>
                <a:spcPts val="1000"/>
              </a:spcAft>
              <a:buSzPts val="1400"/>
              <a:buChar char="○"/>
            </a:pPr>
            <a:r>
              <a:rPr lang="en-GB"/>
              <a:t>G</a:t>
            </a:r>
            <a:r>
              <a:rPr lang="en-GB"/>
              <a:t>arantit que le modèle excelle dans la précision au niveau des pixels et dans la séparation des objets, en trouvant un équilibre entre la classification des pixels et la délimitation des objets.</a:t>
            </a:r>
            <a:endParaRPr/>
          </a:p>
        </p:txBody>
      </p:sp>
      <p:sp>
        <p:nvSpPr>
          <p:cNvPr id="118" name="Google Shape;118;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